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Average"/>
      <p:regular r:id="rId13"/>
    </p:embeddedFont>
    <p:embeddedFont>
      <p:font typeface="Oswald"/>
      <p:regular r:id="rId14"/>
      <p:bold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Average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Oswald-bold.fntdata"/><Relationship Id="rId14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11489cd31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11489cd31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11489cd31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711489cd31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11489cd31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11489cd31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11489cd31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11489cd31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11489cd31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11489cd31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11489cd31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11489cd31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Relationship Id="rId4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image" Target="../media/image9.png"/><Relationship Id="rId7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Relationship Id="rId4" Type="http://schemas.openxmlformats.org/officeDocument/2006/relationships/image" Target="../media/image8.jpg"/><Relationship Id="rId5" Type="http://schemas.openxmlformats.org/officeDocument/2006/relationships/image" Target="../media/image1.jpg"/><Relationship Id="rId6" Type="http://schemas.openxmlformats.org/officeDocument/2006/relationships/image" Target="../media/image12.jpg"/><Relationship Id="rId7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Real-time Volumetric Fog Simulation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709775" y="321982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Lucia Tódová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of the art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5238800" y="3434550"/>
            <a:ext cx="2239500" cy="4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Horizon Zero Dawn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4875" y="738700"/>
            <a:ext cx="4167377" cy="26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000" y="1456288"/>
            <a:ext cx="3667451" cy="238532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706978" y="4061300"/>
            <a:ext cx="2767500" cy="4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Red Dead Redemption 2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result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5936263" y="3888325"/>
            <a:ext cx="2615700" cy="5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Volumetric Fog&amp;Mist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1950" y="605275"/>
            <a:ext cx="2830027" cy="141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1950" y="2246800"/>
            <a:ext cx="2830027" cy="141122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5799475" y="4268050"/>
            <a:ext cx="2615700" cy="5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Unity Asset by Kronnect</a:t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350" y="1603625"/>
            <a:ext cx="2444025" cy="205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23350" y="605275"/>
            <a:ext cx="2401625" cy="141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23338" y="2246800"/>
            <a:ext cx="2401650" cy="141122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2837700" y="3854125"/>
            <a:ext cx="3468600" cy="3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Volume Cloud for Unity3D</a:t>
            </a:r>
            <a:endParaRPr/>
          </a:p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3360238" y="4233925"/>
            <a:ext cx="2151900" cy="4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</a:t>
            </a:r>
            <a:r>
              <a:rPr lang="en"/>
              <a:t>y yangrc1234</a:t>
            </a:r>
            <a:endParaRPr/>
          </a:p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428388" y="3767150"/>
            <a:ext cx="2324400" cy="3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Real-time Clouds</a:t>
            </a:r>
            <a:endParaRPr/>
          </a:p>
        </p:txBody>
      </p:sp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514650" y="4146950"/>
            <a:ext cx="2151900" cy="4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by Juraj Páleník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352750" y="424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311700" y="1152475"/>
            <a:ext cx="1678800" cy="4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Modeling</a:t>
            </a:r>
            <a:endParaRPr/>
          </a:p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483625" y="1571275"/>
            <a:ext cx="4591500" cy="16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different types of clouds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Weather Map - where clouds form, height (1,500m - 10,000m), density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combination of noises</a:t>
            </a:r>
            <a:endParaRPr sz="1400"/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3325" y="384050"/>
            <a:ext cx="3278500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4050" y="2427275"/>
            <a:ext cx="1187601" cy="116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4175" y="2441687"/>
            <a:ext cx="1187599" cy="117431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5404125" y="3690650"/>
            <a:ext cx="11877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Perlin noise (fog)</a:t>
            </a:r>
            <a:endParaRPr sz="1400"/>
          </a:p>
        </p:txBody>
      </p:sp>
      <p:sp>
        <p:nvSpPr>
          <p:cNvPr id="97" name="Google Shape;97;p16"/>
          <p:cNvSpPr txBox="1"/>
          <p:nvPr>
            <p:ph idx="1" type="body"/>
          </p:nvPr>
        </p:nvSpPr>
        <p:spPr>
          <a:xfrm>
            <a:off x="6932950" y="3736775"/>
            <a:ext cx="19404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Inverted Worley</a:t>
            </a:r>
            <a:r>
              <a:rPr lang="en" sz="1400"/>
              <a:t> noise (clouds)</a:t>
            </a:r>
            <a:endParaRPr sz="1400"/>
          </a:p>
        </p:txBody>
      </p:sp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352750" y="3271850"/>
            <a:ext cx="2064600" cy="4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2.   Visualization</a:t>
            </a:r>
            <a:endParaRPr/>
          </a:p>
        </p:txBody>
      </p:sp>
      <p:sp>
        <p:nvSpPr>
          <p:cNvPr id="99" name="Google Shape;99;p16"/>
          <p:cNvSpPr txBox="1"/>
          <p:nvPr>
            <p:ph idx="1" type="body"/>
          </p:nvPr>
        </p:nvSpPr>
        <p:spPr>
          <a:xfrm>
            <a:off x="483625" y="3616000"/>
            <a:ext cx="38559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Ray marching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Possibly sphere tracing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sp>
        <p:nvSpPr>
          <p:cNvPr id="105" name="Google Shape;105;p17"/>
          <p:cNvSpPr txBox="1"/>
          <p:nvPr>
            <p:ph idx="1" type="body"/>
          </p:nvPr>
        </p:nvSpPr>
        <p:spPr>
          <a:xfrm>
            <a:off x="393775" y="1194675"/>
            <a:ext cx="2064600" cy="4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3</a:t>
            </a:r>
            <a:r>
              <a:rPr lang="en"/>
              <a:t>.   Lighting</a:t>
            </a:r>
            <a:endParaRPr/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393775" y="3343200"/>
            <a:ext cx="2265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4</a:t>
            </a:r>
            <a:r>
              <a:rPr lang="en"/>
              <a:t>.   Optimization</a:t>
            </a:r>
            <a:endParaRPr sz="1400"/>
          </a:p>
        </p:txBody>
      </p:sp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450000" y="3675700"/>
            <a:ext cx="3976200" cy="13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Oculus Quest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Ray marching optimizations - step size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Precision of computations</a:t>
            </a:r>
            <a:endParaRPr sz="1400"/>
          </a:p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450000" y="1545200"/>
            <a:ext cx="4891500" cy="23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Radiance influenced by: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Emission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Absorption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Out-scattering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In-Scattering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Beer’s law - attenuation of light in relation to medium</a:t>
            </a:r>
            <a:endParaRPr/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8925" y="1820350"/>
            <a:ext cx="1133958" cy="119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9013" y="445025"/>
            <a:ext cx="1153775" cy="12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2950" y="1820350"/>
            <a:ext cx="1078625" cy="119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02950" y="445025"/>
            <a:ext cx="1078616" cy="12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83975" y="808012"/>
            <a:ext cx="2490274" cy="119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4015813" y="2038450"/>
            <a:ext cx="1626600" cy="4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Using Beer’s law</a:t>
            </a:r>
            <a:endParaRPr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311700" y="1152475"/>
            <a:ext cx="5610600" cy="29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Unity3D asset, start from empty Unity project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Unity shading language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Multiple options: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Perlin noise, Worley noise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Step size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Color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Density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Scaling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Velocity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…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0825" y="718275"/>
            <a:ext cx="3051481" cy="141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0813" y="3162601"/>
            <a:ext cx="3051477" cy="148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6408500" y="2304475"/>
            <a:ext cx="1796100" cy="4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Varying density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/>
          <p:nvPr/>
        </p:nvSpPr>
        <p:spPr>
          <a:xfrm>
            <a:off x="6045550" y="2421325"/>
            <a:ext cx="239700" cy="4575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/>
          <p:nvPr/>
        </p:nvSpPr>
        <p:spPr>
          <a:xfrm>
            <a:off x="8204600" y="2421325"/>
            <a:ext cx="239700" cy="4575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6695623" y="2634475"/>
            <a:ext cx="1125600" cy="4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(Kronnect)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3582700" y="2850750"/>
            <a:ext cx="1796100" cy="4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Varying step size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8" name="Google Shape;128;p18"/>
          <p:cNvSpPr txBox="1"/>
          <p:nvPr>
            <p:ph idx="1" type="body"/>
          </p:nvPr>
        </p:nvSpPr>
        <p:spPr>
          <a:xfrm>
            <a:off x="3523188" y="3128450"/>
            <a:ext cx="1796100" cy="4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(Fredrik Haggstrom)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1100" y="1755200"/>
            <a:ext cx="1036226" cy="112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1100" y="3616300"/>
            <a:ext cx="1036226" cy="106802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/>
          <p:nvPr/>
        </p:nvSpPr>
        <p:spPr>
          <a:xfrm>
            <a:off x="5050925" y="3024550"/>
            <a:ext cx="144300" cy="3507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8"/>
          <p:cNvSpPr/>
          <p:nvPr/>
        </p:nvSpPr>
        <p:spPr>
          <a:xfrm>
            <a:off x="3378900" y="3024550"/>
            <a:ext cx="144300" cy="3507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type="title"/>
          </p:nvPr>
        </p:nvSpPr>
        <p:spPr>
          <a:xfrm>
            <a:off x="2444100" y="1696650"/>
            <a:ext cx="42558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your attention!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